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notesSlides/notesSlide11.xml" ContentType="application/vnd.openxmlformats-officedocument.presentationml.notesSlide+xml"/>
  <Override PartName="/ppt/media/image14.jpg" ContentType="image/gif"/>
  <Override PartName="/ppt/embeddings/oleObject2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4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6" r:id="rId9"/>
    <p:sldId id="268" r:id="rId10"/>
    <p:sldId id="265" r:id="rId11"/>
    <p:sldId id="267" r:id="rId12"/>
    <p:sldId id="260" r:id="rId13"/>
    <p:sldId id="269" r:id="rId14"/>
    <p:sldId id="257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86449" autoAdjust="0"/>
  </p:normalViewPr>
  <p:slideViewPr>
    <p:cSldViewPr snapToGrid="0" snapToObjects="1">
      <p:cViewPr varScale="1">
        <p:scale>
          <a:sx n="192" d="100"/>
          <a:sy n="192" d="100"/>
        </p:scale>
        <p:origin x="-30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943F4-38C0-1243-981E-F928E821A902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9F426-F162-4648-9800-84DE6C12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7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 Journey to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the Milky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Goal: Figure out what the mysterious object is in its </a:t>
            </a:r>
            <a:r>
              <a:rPr lang="en-US" baseline="0" smtClean="0"/>
              <a:t>centre</a:t>
            </a:r>
            <a:endParaRPr lang="en-US" baseline="0" dirty="0" smtClean="0"/>
          </a:p>
          <a:p>
            <a:r>
              <a:rPr lang="en-US" baseline="0" dirty="0" smtClean="0"/>
              <a:t>based on the mass of the object (which they have to calculate),</a:t>
            </a:r>
          </a:p>
          <a:p>
            <a:r>
              <a:rPr lang="en-US" baseline="0" dirty="0" smtClean="0"/>
              <a:t>they should conclude it must be a black hole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law: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third power of the semi-major of the ellipse a planet describes around the Sun is is proportional to the orbital period squared.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5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ASSIGNMENT: apply </a:t>
            </a:r>
            <a:r>
              <a:rPr lang="en-US" dirty="0" err="1" smtClean="0"/>
              <a:t>Kepler’s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law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Derive the constant in </a:t>
            </a:r>
            <a:r>
              <a:rPr lang="en-US" dirty="0" err="1" smtClean="0"/>
              <a:t>Kepler’s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law for our solar</a:t>
            </a:r>
            <a:r>
              <a:rPr lang="en-US" baseline="0" dirty="0" smtClean="0"/>
              <a:t> system (1)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Calculate the orbital period of Neptune (165 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5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 question of the workshop:</a:t>
            </a:r>
          </a:p>
          <a:p>
            <a:r>
              <a:rPr lang="en-US" dirty="0" smtClean="0"/>
              <a:t>	What</a:t>
            </a:r>
            <a:r>
              <a:rPr lang="en-US" baseline="0" dirty="0" smtClean="0"/>
              <a:t> is the mysterious object in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the Milky 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69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 of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the Milky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4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ASSIGNMENT:</a:t>
            </a:r>
            <a:r>
              <a:rPr lang="en-US" baseline="0" dirty="0" smtClean="0"/>
              <a:t> What ‘s the mass of the mysterious central object?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Mass[solar mass] = (semi-major axis [AU])^3 / (period [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])^2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Solar mass = 1.9891e30kg</a:t>
            </a:r>
          </a:p>
          <a:p>
            <a:r>
              <a:rPr lang="en-US" baseline="0" dirty="0" smtClean="0"/>
              <a:t>a = 3ld = 520AU</a:t>
            </a:r>
          </a:p>
          <a:p>
            <a:r>
              <a:rPr lang="en-US" dirty="0" smtClean="0"/>
              <a:t>Period = 16 </a:t>
            </a:r>
            <a:r>
              <a:rPr lang="en-US" dirty="0" err="1" smtClean="0"/>
              <a:t>yr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=&gt;</a:t>
            </a:r>
            <a:r>
              <a:rPr lang="en-US" baseline="0" dirty="0" smtClean="0"/>
              <a:t> 550 00 solar masses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3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observe the orbit of S2 around </a:t>
            </a:r>
            <a:r>
              <a:rPr lang="en-US" baseline="0" dirty="0" err="1" smtClean="0"/>
              <a:t>SgrA</a:t>
            </a:r>
            <a:r>
              <a:rPr lang="en-US" baseline="0" dirty="0" smtClean="0"/>
              <a:t>* under an inclination of 46°.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ASSIGNMENT: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How can we calculate the true semi-major axis?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How does this influence the mass of </a:t>
            </a:r>
            <a:r>
              <a:rPr lang="en-US" baseline="0" dirty="0" err="1" smtClean="0"/>
              <a:t>SgrA</a:t>
            </a:r>
            <a:r>
              <a:rPr lang="en-US" baseline="0" dirty="0" smtClean="0"/>
              <a:t>*?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ASSIGNMENT: Calculate the new mass of </a:t>
            </a:r>
            <a:r>
              <a:rPr lang="en-US" baseline="0" dirty="0" err="1" smtClean="0"/>
              <a:t>SgrA</a:t>
            </a:r>
            <a:r>
              <a:rPr lang="en-US" baseline="0" dirty="0" smtClean="0"/>
              <a:t>*</a:t>
            </a:r>
          </a:p>
          <a:p>
            <a:r>
              <a:rPr lang="en-US" baseline="0" dirty="0" smtClean="0"/>
              <a:t>1.6e6 solar masses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0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 arms: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Sagittarius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Perseus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Cygnus</a:t>
            </a:r>
          </a:p>
          <a:p>
            <a:pPr marL="628650" lvl="1" indent="-171450">
              <a:buFontTx/>
              <a:buChar char="•"/>
            </a:pPr>
            <a:r>
              <a:rPr lang="en-US" dirty="0" err="1" smtClean="0"/>
              <a:t>Centaurus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We: Orion</a:t>
            </a:r>
            <a:r>
              <a:rPr lang="en-US" baseline="0" dirty="0" smtClean="0"/>
              <a:t> arm</a:t>
            </a:r>
            <a:endParaRPr lang="en-US" dirty="0" smtClean="0"/>
          </a:p>
          <a:p>
            <a:pPr marL="457200" lvl="1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4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10^11 star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centre</a:t>
            </a:r>
            <a:r>
              <a:rPr lang="en-US" dirty="0" smtClean="0"/>
              <a:t>:</a:t>
            </a:r>
            <a:r>
              <a:rPr lang="en-US" baseline="0" dirty="0" smtClean="0"/>
              <a:t> black hole of e.31e6 solar masses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33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they have been good, they can watch</a:t>
            </a:r>
            <a:r>
              <a:rPr lang="en-US" baseline="0" dirty="0" smtClean="0"/>
              <a:t> a </a:t>
            </a:r>
            <a:r>
              <a:rPr lang="en-US" baseline="0" smtClean="0"/>
              <a:t>short movie </a:t>
            </a:r>
            <a:r>
              <a:rPr lang="en-US" baseline="0" smtClean="0">
                <a:sym typeface="Wingdings"/>
              </a:rPr>
              <a:t>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First ask:</a:t>
            </a:r>
            <a:r>
              <a:rPr lang="en-US" baseline="0" dirty="0" smtClean="0"/>
              <a:t> </a:t>
            </a:r>
            <a:r>
              <a:rPr lang="en-US" dirty="0" smtClean="0"/>
              <a:t>What is 1ly?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300 000 km / s *</a:t>
            </a:r>
            <a:r>
              <a:rPr lang="en-US" baseline="0" dirty="0" smtClean="0"/>
              <a:t> 365.25 days / 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 * 24 h / day * 60 min / h * 60 s / min = 9.5e12 km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Side view of Milky Way (200</a:t>
            </a:r>
            <a:r>
              <a:rPr lang="en-US" baseline="0" dirty="0" smtClean="0"/>
              <a:t> – 400 billion stars in total; avg. size</a:t>
            </a:r>
            <a:r>
              <a:rPr lang="en-US" dirty="0" smtClean="0"/>
              <a:t>):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Bulge: 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High concentration of </a:t>
            </a:r>
            <a:r>
              <a:rPr lang="en-US" dirty="0" err="1" smtClean="0"/>
              <a:t>ca</a:t>
            </a:r>
            <a:r>
              <a:rPr lang="en-US" dirty="0" smtClean="0"/>
              <a:t>/ 50. billion stars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Diameter: 20 000 </a:t>
            </a:r>
            <a:r>
              <a:rPr lang="en-US" dirty="0" err="1" smtClean="0"/>
              <a:t>ly</a:t>
            </a:r>
            <a:endParaRPr lang="en-US" dirty="0" smtClean="0"/>
          </a:p>
          <a:p>
            <a:pPr marL="628650" lvl="1" indent="-171450">
              <a:buFontTx/>
              <a:buChar char="•"/>
            </a:pPr>
            <a:r>
              <a:rPr lang="en-US" dirty="0" smtClean="0"/>
              <a:t>Thickness:</a:t>
            </a:r>
            <a:r>
              <a:rPr lang="en-US" baseline="0" dirty="0" smtClean="0"/>
              <a:t> 6 000 </a:t>
            </a:r>
            <a:r>
              <a:rPr lang="en-US" baseline="0" dirty="0" err="1" smtClean="0"/>
              <a:t>ly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Disk: </a:t>
            </a:r>
            <a:r>
              <a:rPr lang="en-US" baseline="0" dirty="0" smtClean="0"/>
              <a:t> -&gt; see next slide too</a:t>
            </a:r>
            <a:endParaRPr lang="en-US" dirty="0" smtClean="0"/>
          </a:p>
          <a:p>
            <a:pPr marL="628650" lvl="1" indent="-171450">
              <a:buFontTx/>
              <a:buChar char="•"/>
            </a:pPr>
            <a:r>
              <a:rPr lang="en-US" dirty="0" smtClean="0"/>
              <a:t>Diameter: 100 000 – 200 000 </a:t>
            </a:r>
            <a:r>
              <a:rPr lang="en-US" dirty="0" err="1" smtClean="0"/>
              <a:t>ly</a:t>
            </a:r>
            <a:endParaRPr lang="en-US" dirty="0" smtClean="0"/>
          </a:p>
          <a:p>
            <a:pPr marL="628650" lvl="1" indent="-171450">
              <a:buFontTx/>
              <a:buChar char="•"/>
            </a:pPr>
            <a:r>
              <a:rPr lang="en-US" dirty="0" smtClean="0"/>
              <a:t>Thickness: 3 000 </a:t>
            </a:r>
            <a:r>
              <a:rPr lang="en-US" dirty="0" err="1" smtClean="0"/>
              <a:t>ly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Halo:</a:t>
            </a:r>
          </a:p>
          <a:p>
            <a:pPr marL="628650" lvl="1" indent="-171450">
              <a:buFontTx/>
              <a:buChar char="•"/>
            </a:pPr>
            <a:r>
              <a:rPr lang="en-US" dirty="0" smtClean="0"/>
              <a:t>Spherical</a:t>
            </a:r>
            <a:r>
              <a:rPr lang="en-US" baseline="0" dirty="0" smtClean="0"/>
              <a:t> region around the Milky Way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Relatively small globular clusters of ca. 100 000 very old stars</a:t>
            </a:r>
            <a:r>
              <a:rPr lang="en-US" dirty="0" smtClean="0"/>
              <a:t>	</a:t>
            </a:r>
          </a:p>
          <a:p>
            <a:pPr marL="0" indent="0">
              <a:buFontTx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 from above:</a:t>
            </a:r>
          </a:p>
          <a:p>
            <a:r>
              <a:rPr lang="en-US" dirty="0" smtClean="0"/>
              <a:t>	spiral arm structure</a:t>
            </a:r>
          </a:p>
          <a:p>
            <a:r>
              <a:rPr lang="en-US" dirty="0" smtClean="0"/>
              <a:t>Where are we?</a:t>
            </a:r>
          </a:p>
          <a:p>
            <a:r>
              <a:rPr lang="en-US" dirty="0" smtClean="0"/>
              <a:t>	Orion Arm in the galactic disk</a:t>
            </a:r>
          </a:p>
          <a:p>
            <a:r>
              <a:rPr lang="en-US" dirty="0" smtClean="0"/>
              <a:t>	(halfway</a:t>
            </a:r>
            <a:r>
              <a:rPr lang="en-US" baseline="0" dirty="0" smtClean="0"/>
              <a:t> between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and de edge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Speed</a:t>
            </a:r>
            <a:r>
              <a:rPr lang="en-US" baseline="0" dirty="0" smtClean="0"/>
              <a:t> of the Sun about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: 250 km/s</a:t>
            </a:r>
          </a:p>
          <a:p>
            <a:r>
              <a:rPr lang="en-US" baseline="0" dirty="0" smtClean="0"/>
              <a:t>-&gt; period: 225 </a:t>
            </a:r>
            <a:r>
              <a:rPr lang="en-US" baseline="0" dirty="0" err="1" smtClean="0"/>
              <a:t>milion</a:t>
            </a:r>
            <a:r>
              <a:rPr lang="en-US" baseline="0" dirty="0" smtClean="0"/>
              <a:t>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3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Earth describes a quasi-circular orbit around the Sun: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Period: 1 </a:t>
            </a:r>
            <a:r>
              <a:rPr lang="en-US" baseline="0" dirty="0" err="1" smtClean="0"/>
              <a:t>yr</a:t>
            </a:r>
            <a:r>
              <a:rPr lang="en-US" baseline="0" dirty="0" smtClean="0"/>
              <a:t> (t in the formula below)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Radius: 1 AU = 150 million km (R in the formula below)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Now they have to calculate the speed of the Earth in its orbit around the Sun: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v = 2πR / t = 30 km 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9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 the accurate observations of </a:t>
            </a:r>
            <a:r>
              <a:rPr lang="en-US" dirty="0" err="1" smtClean="0"/>
              <a:t>Tycho</a:t>
            </a:r>
            <a:r>
              <a:rPr lang="en-US" baseline="0" dirty="0" smtClean="0"/>
              <a:t> Brahe, Johannes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could postulate his laws that describe the motion of planets.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7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law:</a:t>
            </a:r>
          </a:p>
          <a:p>
            <a:r>
              <a:rPr lang="en-US" dirty="0" smtClean="0"/>
              <a:t>An object in the vicinity</a:t>
            </a:r>
            <a:r>
              <a:rPr lang="en-US" baseline="0" dirty="0" smtClean="0"/>
              <a:t> of the Sun describes a conic section with the Sun in a focal 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case of planets, the conic section is an ellipse.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Kepler’s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law:</a:t>
            </a:r>
          </a:p>
          <a:p>
            <a:r>
              <a:rPr lang="en-US" dirty="0" smtClean="0"/>
              <a:t>The line between the Sun and the planet</a:t>
            </a:r>
            <a:r>
              <a:rPr lang="en-US" baseline="0" dirty="0" smtClean="0"/>
              <a:t> sweeps equal areas in equal 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 showing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Kepler’s</a:t>
            </a:r>
            <a:r>
              <a:rPr lang="en-US" baseline="0" dirty="0" smtClean="0"/>
              <a:t> 2</a:t>
            </a:r>
            <a:r>
              <a:rPr lang="en-US" baseline="30000" dirty="0" smtClean="0"/>
              <a:t>nd</a:t>
            </a:r>
            <a:r>
              <a:rPr lang="en-US" baseline="0" dirty="0" smtClean="0"/>
              <a:t>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8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Animation of the stellar</a:t>
            </a:r>
            <a:r>
              <a:rPr lang="en-US" baseline="0" dirty="0" smtClean="0"/>
              <a:t> orbits in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the Milky Way</a:t>
            </a:r>
          </a:p>
          <a:p>
            <a:r>
              <a:rPr lang="en-US" baseline="0" dirty="0" smtClean="0"/>
              <a:t>-&gt; highlight how you can observe </a:t>
            </a:r>
            <a:r>
              <a:rPr lang="en-US" baseline="0" dirty="0" err="1" smtClean="0"/>
              <a:t>Kepler’s</a:t>
            </a:r>
            <a:r>
              <a:rPr lang="en-US" baseline="0" dirty="0" smtClean="0"/>
              <a:t> laws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9F426-F162-4648-9800-84DE6C12D4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2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gif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microsoft.com/office/2007/relationships/media" Target="../media/media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4.jp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6.png"/><Relationship Id="rId1" Type="http://schemas.microsoft.com/office/2007/relationships/media" Target="../media/media5.gif"/><Relationship Id="rId2" Type="http://schemas.openxmlformats.org/officeDocument/2006/relationships/video" Target="../media/media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8.jp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9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KeSMC1fRGP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0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8576" y="0"/>
            <a:ext cx="11461838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89804" y="770691"/>
            <a:ext cx="9403790" cy="1470025"/>
          </a:xfrm>
        </p:spPr>
        <p:txBody>
          <a:bodyPr/>
          <a:lstStyle/>
          <a:p>
            <a:r>
              <a:rPr lang="en-US" dirty="0" smtClean="0">
                <a:latin typeface="Baskerville"/>
                <a:cs typeface="Baskerville"/>
              </a:rPr>
              <a:t>Reis </a:t>
            </a:r>
            <a:r>
              <a:rPr lang="en-US" dirty="0" err="1" smtClean="0">
                <a:latin typeface="Baskerville"/>
                <a:cs typeface="Baskerville"/>
              </a:rPr>
              <a:t>naar</a:t>
            </a:r>
            <a:r>
              <a:rPr lang="en-US" dirty="0" smtClean="0">
                <a:latin typeface="Baskerville"/>
                <a:cs typeface="Baskerville"/>
              </a:rPr>
              <a:t> het centrum van de </a:t>
            </a:r>
            <a:r>
              <a:rPr lang="en-US" dirty="0" err="1" smtClean="0">
                <a:latin typeface="Baskerville"/>
                <a:cs typeface="Baskerville"/>
              </a:rPr>
              <a:t>Melkweg</a:t>
            </a:r>
            <a:endParaRPr lang="en-US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49274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/>
                <a:cs typeface="Baskerville"/>
              </a:rPr>
              <a:t>3e Wet van </a:t>
            </a:r>
            <a:r>
              <a:rPr lang="en-US" dirty="0" err="1" smtClean="0">
                <a:latin typeface="Baskerville"/>
                <a:cs typeface="Baskerville"/>
              </a:rPr>
              <a:t>Kepler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4" name="3eWetVanKepler.gif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5762" y="1236354"/>
            <a:ext cx="5589320" cy="419448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78973" y="281253"/>
            <a:ext cx="1957952" cy="814388"/>
            <a:chOff x="205056" y="5985732"/>
            <a:chExt cx="1957952" cy="814388"/>
          </a:xfrm>
        </p:grpSpPr>
        <p:sp>
          <p:nvSpPr>
            <p:cNvPr id="7" name="Rectangle 6"/>
            <p:cNvSpPr/>
            <p:nvPr/>
          </p:nvSpPr>
          <p:spPr>
            <a:xfrm>
              <a:off x="205056" y="6026175"/>
              <a:ext cx="1957952" cy="74086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361999"/>
                </p:ext>
              </p:extLst>
            </p:nvPr>
          </p:nvGraphicFramePr>
          <p:xfrm>
            <a:off x="268324" y="5985732"/>
            <a:ext cx="1795463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7" imgW="901700" imgH="406400" progId="Equation.3">
                    <p:embed/>
                  </p:oleObj>
                </mc:Choice>
                <mc:Fallback>
                  <p:oleObj name="Equation" r:id="rId7" imgW="9017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8324" y="5985732"/>
                          <a:ext cx="1795463" cy="814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Horizontal Scroll 8"/>
          <p:cNvSpPr/>
          <p:nvPr/>
        </p:nvSpPr>
        <p:spPr>
          <a:xfrm>
            <a:off x="467577" y="5430835"/>
            <a:ext cx="8208846" cy="124360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ucida Calligraphy"/>
                <a:cs typeface="Lucida Calligraphy"/>
              </a:rPr>
              <a:t>De </a:t>
            </a:r>
            <a:r>
              <a:rPr lang="en-US" dirty="0" err="1" smtClean="0">
                <a:latin typeface="Lucida Calligraphy"/>
                <a:cs typeface="Lucida Calligraphy"/>
              </a:rPr>
              <a:t>derde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macht</a:t>
            </a:r>
            <a:r>
              <a:rPr lang="en-US" dirty="0" smtClean="0">
                <a:latin typeface="Lucida Calligraphy"/>
                <a:cs typeface="Lucida Calligraphy"/>
              </a:rPr>
              <a:t> van de halve </a:t>
            </a:r>
            <a:r>
              <a:rPr lang="en-US" dirty="0" err="1" smtClean="0">
                <a:latin typeface="Lucida Calligraphy"/>
                <a:cs typeface="Lucida Calligraphy"/>
              </a:rPr>
              <a:t>grote</a:t>
            </a:r>
            <a:r>
              <a:rPr lang="en-US" dirty="0" smtClean="0">
                <a:latin typeface="Lucida Calligraphy"/>
                <a:cs typeface="Lucida Calligraphy"/>
              </a:rPr>
              <a:t> as van de </a:t>
            </a:r>
            <a:r>
              <a:rPr lang="en-US" dirty="0" err="1" smtClean="0">
                <a:latin typeface="Lucida Calligraphy"/>
                <a:cs typeface="Lucida Calligraphy"/>
              </a:rPr>
              <a:t>ellipsbaan</a:t>
            </a:r>
            <a:r>
              <a:rPr lang="en-US" dirty="0" smtClean="0">
                <a:latin typeface="Lucida Calligraphy"/>
                <a:cs typeface="Lucida Calligraphy"/>
              </a:rPr>
              <a:t> van </a:t>
            </a:r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planeet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om</a:t>
            </a:r>
            <a:r>
              <a:rPr lang="en-US" dirty="0" smtClean="0">
                <a:latin typeface="Lucida Calligraphy"/>
                <a:cs typeface="Lucida Calligraphy"/>
              </a:rPr>
              <a:t> de </a:t>
            </a:r>
            <a:r>
              <a:rPr lang="en-US" dirty="0" err="1" smtClean="0">
                <a:latin typeface="Lucida Calligraphy"/>
                <a:cs typeface="Lucida Calligraphy"/>
              </a:rPr>
              <a:t>zon</a:t>
            </a:r>
            <a:r>
              <a:rPr lang="en-US" dirty="0" smtClean="0">
                <a:latin typeface="Lucida Calligraphy"/>
                <a:cs typeface="Lucida Calligraphy"/>
              </a:rPr>
              <a:t> is </a:t>
            </a:r>
            <a:r>
              <a:rPr lang="en-US" dirty="0" err="1" smtClean="0">
                <a:latin typeface="Lucida Calligraphy"/>
                <a:cs typeface="Lucida Calligraphy"/>
              </a:rPr>
              <a:t>rechtevenredig</a:t>
            </a:r>
            <a:r>
              <a:rPr lang="en-US" dirty="0" smtClean="0">
                <a:latin typeface="Lucida Calligraphy"/>
                <a:cs typeface="Lucida Calligraphy"/>
              </a:rPr>
              <a:t> met het </a:t>
            </a:r>
            <a:r>
              <a:rPr lang="en-US" dirty="0" err="1" smtClean="0">
                <a:latin typeface="Lucida Calligraphy"/>
                <a:cs typeface="Lucida Calligraphy"/>
              </a:rPr>
              <a:t>kwadraat</a:t>
            </a:r>
            <a:r>
              <a:rPr lang="en-US" dirty="0" smtClean="0">
                <a:latin typeface="Lucida Calligraphy"/>
                <a:cs typeface="Lucida Calligraphy"/>
              </a:rPr>
              <a:t> van de </a:t>
            </a:r>
            <a:r>
              <a:rPr lang="en-US" dirty="0" err="1" smtClean="0">
                <a:latin typeface="Lucida Calligraphy"/>
                <a:cs typeface="Lucida Calligraphy"/>
              </a:rPr>
              <a:t>omlooptijd</a:t>
            </a:r>
            <a:r>
              <a:rPr lang="en-US" dirty="0">
                <a:latin typeface="Lucida Calligraphy"/>
                <a:cs typeface="Lucida Calligraphy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771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skerville"/>
                <a:cs typeface="Baskerville"/>
              </a:rPr>
              <a:t>3</a:t>
            </a:r>
            <a:r>
              <a:rPr lang="en-US" dirty="0" smtClean="0">
                <a:latin typeface="Baskerville"/>
                <a:cs typeface="Baskerville"/>
              </a:rPr>
              <a:t>e Wet van </a:t>
            </a:r>
            <a:r>
              <a:rPr lang="en-US" dirty="0" err="1" smtClean="0">
                <a:latin typeface="Baskerville"/>
                <a:cs typeface="Baskerville"/>
              </a:rPr>
              <a:t>Kepler</a:t>
            </a:r>
            <a:endParaRPr lang="en-US" dirty="0">
              <a:latin typeface="Baskerville"/>
              <a:cs typeface="Baskerville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27540"/>
              </p:ext>
            </p:extLst>
          </p:nvPr>
        </p:nvGraphicFramePr>
        <p:xfrm>
          <a:off x="1524000" y="13970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A[AU]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P[</a:t>
                      </a:r>
                      <a:r>
                        <a:rPr lang="en-US" dirty="0" err="1" smtClean="0"/>
                        <a:t>jaar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Mercurius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Venus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Aarde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Jupiter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Saturnus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Uranus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Neptunus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plane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922401" y="564870"/>
            <a:ext cx="6350000" cy="50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0755" y="5305152"/>
            <a:ext cx="5782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Baskerville"/>
                <a:cs typeface="Baskerville"/>
              </a:rPr>
              <a:t>Wat</a:t>
            </a:r>
            <a:r>
              <a:rPr lang="en-US" sz="2400" dirty="0" smtClean="0">
                <a:latin typeface="Baskerville"/>
                <a:cs typeface="Baskerville"/>
              </a:rPr>
              <a:t> is de </a:t>
            </a:r>
            <a:r>
              <a:rPr lang="en-US" sz="2400" dirty="0" err="1" smtClean="0">
                <a:latin typeface="Baskerville"/>
                <a:cs typeface="Baskerville"/>
              </a:rPr>
              <a:t>omlooptijd</a:t>
            </a:r>
            <a:r>
              <a:rPr lang="en-US" sz="2400" dirty="0" smtClean="0">
                <a:latin typeface="Baskerville"/>
                <a:cs typeface="Baskerville"/>
              </a:rPr>
              <a:t> van </a:t>
            </a:r>
            <a:r>
              <a:rPr lang="en-US" sz="2400" dirty="0" err="1" smtClean="0">
                <a:latin typeface="Baskerville"/>
                <a:cs typeface="Baskerville"/>
              </a:rPr>
              <a:t>neptunus</a:t>
            </a:r>
            <a:r>
              <a:rPr lang="en-US" sz="2400" dirty="0" smtClean="0">
                <a:latin typeface="Baskerville"/>
                <a:cs typeface="Baskerville"/>
              </a:rPr>
              <a:t>?</a:t>
            </a:r>
            <a:endParaRPr lang="en-US" sz="2400" dirty="0">
              <a:latin typeface="Baskerville"/>
              <a:cs typeface="Baskervill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78973" y="281253"/>
            <a:ext cx="1957952" cy="814388"/>
            <a:chOff x="205056" y="5985732"/>
            <a:chExt cx="1957952" cy="814388"/>
          </a:xfrm>
        </p:grpSpPr>
        <p:sp>
          <p:nvSpPr>
            <p:cNvPr id="9" name="Rectangle 8"/>
            <p:cNvSpPr/>
            <p:nvPr/>
          </p:nvSpPr>
          <p:spPr>
            <a:xfrm>
              <a:off x="205056" y="6026175"/>
              <a:ext cx="1957952" cy="74086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6628872"/>
                </p:ext>
              </p:extLst>
            </p:nvPr>
          </p:nvGraphicFramePr>
          <p:xfrm>
            <a:off x="268324" y="5985732"/>
            <a:ext cx="1795463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Equation" r:id="rId5" imgW="901700" imgH="406400" progId="Equation.3">
                    <p:embed/>
                  </p:oleObj>
                </mc:Choice>
                <mc:Fallback>
                  <p:oleObj name="Equation" r:id="rId5" imgW="9017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68324" y="5985732"/>
                          <a:ext cx="1795463" cy="8143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978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lkyW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094" y="0"/>
            <a:ext cx="10461601" cy="6977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8714" y="647570"/>
            <a:ext cx="576657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Wat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bevindt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er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zich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 het centrum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van de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Melkweg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05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3orbits_animfull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0350" y="387350"/>
            <a:ext cx="6083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bit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" y="623649"/>
            <a:ext cx="8604628" cy="64534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283" y="6077266"/>
            <a:ext cx="3780640" cy="7807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865591"/>
              </p:ext>
            </p:extLst>
          </p:nvPr>
        </p:nvGraphicFramePr>
        <p:xfrm>
          <a:off x="110283" y="6138629"/>
          <a:ext cx="3780640" cy="648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2374900" imgH="444500" progId="Equation.3">
                  <p:embed/>
                </p:oleObj>
              </mc:Choice>
              <mc:Fallback>
                <p:oleObj name="Equation" r:id="rId5" imgW="2374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283" y="6138629"/>
                        <a:ext cx="3780640" cy="648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197977" y="952546"/>
            <a:ext cx="2420981" cy="324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Waarrond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draait</a:t>
            </a:r>
            <a:r>
              <a:rPr lang="en-US" dirty="0" smtClean="0">
                <a:latin typeface="Baskerville"/>
                <a:cs typeface="Baskerville"/>
              </a:rPr>
              <a:t> S2?</a:t>
            </a:r>
            <a:endParaRPr lang="en-US" dirty="0">
              <a:latin typeface="Baskerville"/>
              <a:cs typeface="Baskervil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521427"/>
            <a:ext cx="165368" cy="454260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6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Inclinatie</a:t>
            </a:r>
            <a:r>
              <a:rPr lang="en-US" dirty="0" smtClean="0">
                <a:latin typeface="Baskerville"/>
                <a:cs typeface="Baskerville"/>
              </a:rPr>
              <a:t> van de Baan van S2</a:t>
            </a:r>
            <a:endParaRPr lang="en-US" dirty="0">
              <a:latin typeface="Baskerville"/>
              <a:cs typeface="Baskerville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29599" y="2735263"/>
            <a:ext cx="1382473" cy="1459844"/>
            <a:chOff x="1071837" y="2880000"/>
            <a:chExt cx="1382473" cy="1459844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071837" y="288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071837" y="324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071837" y="360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071837" y="396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071837" y="432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126395" y="2776682"/>
            <a:ext cx="3578815" cy="1376843"/>
            <a:chOff x="3439646" y="2784873"/>
            <a:chExt cx="3578815" cy="1376843"/>
          </a:xfrm>
        </p:grpSpPr>
        <p:sp>
          <p:nvSpPr>
            <p:cNvPr id="3" name="Right Triangle 2"/>
            <p:cNvSpPr/>
            <p:nvPr/>
          </p:nvSpPr>
          <p:spPr>
            <a:xfrm flipV="1">
              <a:off x="4703053" y="2784873"/>
              <a:ext cx="1931494" cy="122375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4292942" y="2784873"/>
              <a:ext cx="277818" cy="1223757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 rot="14254702">
              <a:off x="5660845" y="2391923"/>
              <a:ext cx="277818" cy="2421977"/>
            </a:xfrm>
            <a:prstGeom prst="leftBrace">
              <a:avLst>
                <a:gd name="adj1" fmla="val 55809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39646" y="3220983"/>
              <a:ext cx="734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Baskerville"/>
                  <a:cs typeface="Baskerville"/>
                </a:rPr>
                <a:t>a</a:t>
              </a:r>
              <a:r>
                <a:rPr lang="en-US" sz="2400" baseline="-25000" dirty="0" err="1" smtClean="0">
                  <a:latin typeface="Baskerville"/>
                  <a:cs typeface="Baskerville"/>
                </a:rPr>
                <a:t>obs</a:t>
              </a:r>
              <a:endParaRPr lang="en-US" sz="2400" baseline="-25000" dirty="0">
                <a:latin typeface="Baskerville"/>
                <a:cs typeface="Baskerville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60888" y="3700051"/>
              <a:ext cx="1157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Baskerville"/>
                  <a:cs typeface="Baskerville"/>
                </a:rPr>
                <a:t>a</a:t>
              </a:r>
              <a:r>
                <a:rPr lang="en-US" sz="2400" baseline="-25000" dirty="0" err="1" smtClean="0">
                  <a:latin typeface="Baskerville"/>
                  <a:cs typeface="Baskerville"/>
                </a:rPr>
                <a:t>echt</a:t>
              </a:r>
              <a:endParaRPr lang="en-US" sz="2400" baseline="-25000" dirty="0">
                <a:latin typeface="Baskerville"/>
                <a:cs typeface="Baskerville"/>
              </a:endParaRPr>
            </a:p>
          </p:txBody>
        </p:sp>
      </p:grpSp>
      <p:pic>
        <p:nvPicPr>
          <p:cNvPr id="19" name="Picture 18" descr="waarnem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7" y="3028898"/>
            <a:ext cx="1348302" cy="10322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609471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skerville"/>
                <a:cs typeface="Baskerville"/>
              </a:rPr>
              <a:t>We </a:t>
            </a:r>
            <a:r>
              <a:rPr lang="en-US" sz="2400" dirty="0" err="1" smtClean="0">
                <a:latin typeface="Baskerville"/>
                <a:cs typeface="Baskerville"/>
              </a:rPr>
              <a:t>kijken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niet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recht</a:t>
            </a:r>
            <a:r>
              <a:rPr lang="en-US" sz="2400" dirty="0" smtClean="0">
                <a:latin typeface="Baskerville"/>
                <a:cs typeface="Baskerville"/>
              </a:rPr>
              <a:t> op de </a:t>
            </a:r>
            <a:r>
              <a:rPr lang="en-US" sz="2400" dirty="0" err="1" smtClean="0">
                <a:latin typeface="Baskerville"/>
                <a:cs typeface="Baskerville"/>
              </a:rPr>
              <a:t>baan</a:t>
            </a:r>
            <a:r>
              <a:rPr lang="en-US" sz="2400" dirty="0" smtClean="0">
                <a:latin typeface="Baskerville"/>
                <a:cs typeface="Baskerville"/>
              </a:rPr>
              <a:t> van S2 maar </a:t>
            </a:r>
            <a:r>
              <a:rPr lang="en-US" sz="2400" dirty="0" err="1" smtClean="0">
                <a:latin typeface="Baskerville"/>
                <a:cs typeface="Baskerville"/>
              </a:rPr>
              <a:t>onder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een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hoek</a:t>
            </a:r>
            <a:r>
              <a:rPr lang="en-US" sz="2400" dirty="0" smtClean="0">
                <a:latin typeface="Baskerville"/>
                <a:cs typeface="Baskerville"/>
              </a:rPr>
              <a:t> van 46°</a:t>
            </a:r>
          </a:p>
          <a:p>
            <a:pPr algn="ctr"/>
            <a:r>
              <a:rPr lang="en-US" sz="2400" dirty="0" smtClean="0">
                <a:latin typeface="Baskerville"/>
                <a:cs typeface="Baskerville"/>
              </a:rPr>
              <a:t>(</a:t>
            </a:r>
            <a:r>
              <a:rPr lang="en-US" sz="2400" dirty="0" err="1" smtClean="0">
                <a:latin typeface="Baskerville"/>
                <a:cs typeface="Baskerville"/>
              </a:rPr>
              <a:t>deze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hoek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wordt</a:t>
            </a:r>
            <a:r>
              <a:rPr lang="en-US" sz="2400" dirty="0" smtClean="0">
                <a:latin typeface="Baskerville"/>
                <a:cs typeface="Baskerville"/>
              </a:rPr>
              <a:t> “</a:t>
            </a:r>
            <a:r>
              <a:rPr lang="en-US" sz="2400" dirty="0" err="1" smtClean="0">
                <a:latin typeface="Baskerville"/>
                <a:cs typeface="Baskerville"/>
              </a:rPr>
              <a:t>inclinatie</a:t>
            </a:r>
            <a:r>
              <a:rPr lang="en-US" sz="2400" dirty="0" smtClean="0">
                <a:latin typeface="Baskerville"/>
                <a:cs typeface="Baskerville"/>
              </a:rPr>
              <a:t>” </a:t>
            </a:r>
            <a:r>
              <a:rPr lang="en-US" sz="2400" dirty="0" err="1" smtClean="0">
                <a:latin typeface="Baskerville"/>
                <a:cs typeface="Baskerville"/>
              </a:rPr>
              <a:t>genoemd</a:t>
            </a:r>
            <a:r>
              <a:rPr lang="en-US" sz="2400" dirty="0" smtClean="0">
                <a:latin typeface="Baskerville"/>
                <a:cs typeface="Baskerville"/>
              </a:rPr>
              <a:t>).</a:t>
            </a:r>
            <a:endParaRPr lang="en-US" dirty="0">
              <a:latin typeface="Baskerville"/>
              <a:cs typeface="Baskerville"/>
            </a:endParaRPr>
          </a:p>
          <a:p>
            <a:pPr algn="ctr"/>
            <a:endParaRPr lang="en-US" dirty="0">
              <a:latin typeface="Baskerville"/>
              <a:cs typeface="Baskervil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3033" y="3499990"/>
            <a:ext cx="5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Baskerville"/>
                <a:cs typeface="Baskerville"/>
              </a:rPr>
              <a:t>i</a:t>
            </a:r>
            <a:endParaRPr lang="en-US" sz="2400" dirty="0">
              <a:latin typeface="Baskerville"/>
              <a:cs typeface="Baskervil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7128" y="5391145"/>
            <a:ext cx="4160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"/>
                <a:cs typeface="Baskerville"/>
              </a:rPr>
              <a:t>Hoe </a:t>
            </a:r>
            <a:r>
              <a:rPr lang="en-US" sz="2400" dirty="0" err="1" smtClean="0">
                <a:latin typeface="Baskerville"/>
                <a:cs typeface="Baskerville"/>
              </a:rPr>
              <a:t>kunnen</a:t>
            </a:r>
            <a:r>
              <a:rPr lang="en-US" sz="2400" dirty="0" smtClean="0">
                <a:latin typeface="Baskerville"/>
                <a:cs typeface="Baskerville"/>
              </a:rPr>
              <a:t> we </a:t>
            </a:r>
            <a:r>
              <a:rPr lang="en-US" sz="2400" dirty="0" err="1" smtClean="0">
                <a:latin typeface="Baskerville"/>
                <a:cs typeface="Baskerville"/>
              </a:rPr>
              <a:t>dit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berekenen</a:t>
            </a:r>
            <a:r>
              <a:rPr lang="en-US" sz="2400" dirty="0" smtClean="0">
                <a:latin typeface="Baskerville"/>
                <a:cs typeface="Baskerville"/>
              </a:rPr>
              <a:t>?</a:t>
            </a:r>
            <a:endParaRPr lang="en-US" sz="2400" dirty="0">
              <a:latin typeface="Baskerville"/>
              <a:cs typeface="Baskerville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389801" y="4195108"/>
            <a:ext cx="1157836" cy="12555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7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79715" y="5258847"/>
            <a:ext cx="1184570" cy="730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126395" y="2776682"/>
            <a:ext cx="3578815" cy="1376843"/>
            <a:chOff x="3439646" y="2784873"/>
            <a:chExt cx="3578815" cy="1376843"/>
          </a:xfrm>
        </p:grpSpPr>
        <p:sp>
          <p:nvSpPr>
            <p:cNvPr id="32" name="Right Triangle 31"/>
            <p:cNvSpPr/>
            <p:nvPr/>
          </p:nvSpPr>
          <p:spPr>
            <a:xfrm flipV="1">
              <a:off x="4703053" y="2784873"/>
              <a:ext cx="1931494" cy="122375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>
              <a:off x="4292942" y="2784873"/>
              <a:ext cx="277818" cy="1223757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e 33"/>
            <p:cNvSpPr/>
            <p:nvPr/>
          </p:nvSpPr>
          <p:spPr>
            <a:xfrm rot="14254702">
              <a:off x="5660845" y="2391923"/>
              <a:ext cx="277818" cy="2421977"/>
            </a:xfrm>
            <a:prstGeom prst="leftBrace">
              <a:avLst>
                <a:gd name="adj1" fmla="val 55809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39646" y="3220983"/>
              <a:ext cx="734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Baskerville"/>
                  <a:cs typeface="Baskerville"/>
                </a:rPr>
                <a:t>a</a:t>
              </a:r>
              <a:r>
                <a:rPr lang="en-US" sz="2400" baseline="-25000" dirty="0" err="1" smtClean="0">
                  <a:latin typeface="Baskerville"/>
                  <a:cs typeface="Baskerville"/>
                </a:rPr>
                <a:t>obs</a:t>
              </a:r>
              <a:endParaRPr lang="en-US" sz="2400" baseline="-25000" dirty="0">
                <a:latin typeface="Baskerville"/>
                <a:cs typeface="Baskerville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60888" y="3700051"/>
              <a:ext cx="1157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Baskerville"/>
                  <a:cs typeface="Baskerville"/>
                </a:rPr>
                <a:t>a</a:t>
              </a:r>
              <a:r>
                <a:rPr lang="en-US" sz="2400" baseline="-25000" dirty="0" err="1" smtClean="0">
                  <a:latin typeface="Baskerville"/>
                  <a:cs typeface="Baskerville"/>
                </a:rPr>
                <a:t>echt</a:t>
              </a:r>
              <a:endParaRPr lang="en-US" sz="2400" baseline="-25000" dirty="0">
                <a:latin typeface="Baskerville"/>
                <a:cs typeface="Baskervill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Inclinatie</a:t>
            </a:r>
            <a:r>
              <a:rPr lang="en-US" dirty="0" smtClean="0">
                <a:latin typeface="Baskerville"/>
                <a:cs typeface="Baskerville"/>
              </a:rPr>
              <a:t> van de Baan van S2</a:t>
            </a:r>
            <a:endParaRPr lang="en-US" dirty="0">
              <a:latin typeface="Baskerville"/>
              <a:cs typeface="Baskerville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29599" y="2735263"/>
            <a:ext cx="1382473" cy="1459844"/>
            <a:chOff x="1071837" y="2880000"/>
            <a:chExt cx="1382473" cy="1459844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1071837" y="288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071837" y="324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071837" y="360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071837" y="396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071837" y="4320000"/>
              <a:ext cx="1382473" cy="198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waarnem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7" y="3028898"/>
            <a:ext cx="1348302" cy="10322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3033" y="3499990"/>
            <a:ext cx="5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Baskerville"/>
                <a:cs typeface="Baskerville"/>
              </a:rPr>
              <a:t>i</a:t>
            </a:r>
            <a:endParaRPr lang="en-US" sz="2400" dirty="0">
              <a:latin typeface="Baskerville"/>
              <a:cs typeface="Baskerville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29985"/>
              </p:ext>
            </p:extLst>
          </p:nvPr>
        </p:nvGraphicFramePr>
        <p:xfrm>
          <a:off x="4014587" y="5286831"/>
          <a:ext cx="1111808" cy="67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800100" imgH="419100" progId="Equation.3">
                  <p:embed/>
                </p:oleObj>
              </mc:Choice>
              <mc:Fallback>
                <p:oleObj name="Equation" r:id="rId5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4587" y="5286831"/>
                        <a:ext cx="1111808" cy="676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13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Ons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Melkwegstelsel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3" name="Picture 2" descr="milkywayAnnotat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0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skerville"/>
                <a:cs typeface="Baskerville"/>
              </a:rPr>
              <a:t>Ons</a:t>
            </a:r>
            <a:r>
              <a:rPr lang="en-US" dirty="0">
                <a:latin typeface="Baskerville"/>
                <a:cs typeface="Baskerville"/>
              </a:rPr>
              <a:t> </a:t>
            </a:r>
            <a:r>
              <a:rPr lang="en-US" dirty="0" err="1">
                <a:latin typeface="Baskerville"/>
                <a:cs typeface="Baskerville"/>
              </a:rPr>
              <a:t>Melkwegstelsel</a:t>
            </a:r>
            <a:endParaRPr lang="en-US" dirty="0"/>
          </a:p>
        </p:txBody>
      </p:sp>
      <p:pic>
        <p:nvPicPr>
          <p:cNvPr id="3" name="Picture 2" descr="MilkyWay-pos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331" y="5989638"/>
            <a:ext cx="7745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askerville"/>
                <a:cs typeface="Baskerville"/>
              </a:rPr>
              <a:t>10</a:t>
            </a:r>
            <a:r>
              <a:rPr lang="en-US" sz="2400" baseline="30000" dirty="0" smtClean="0">
                <a:latin typeface="Baskerville"/>
                <a:cs typeface="Baskerville"/>
              </a:rPr>
              <a:t>11</a:t>
            </a:r>
            <a:r>
              <a:rPr lang="en-US" sz="2400" dirty="0" smtClean="0">
                <a:latin typeface="Baskerville"/>
                <a:cs typeface="Baskerville"/>
              </a:rPr>
              <a:t> </a:t>
            </a:r>
            <a:r>
              <a:rPr lang="en-US" sz="2400" dirty="0" err="1" smtClean="0">
                <a:latin typeface="Baskerville"/>
                <a:cs typeface="Baskerville"/>
              </a:rPr>
              <a:t>sterren</a:t>
            </a:r>
            <a:endParaRPr lang="en-US" sz="2400" dirty="0" smtClean="0">
              <a:latin typeface="Baskerville"/>
              <a:cs typeface="Baskerville"/>
            </a:endParaRPr>
          </a:p>
          <a:p>
            <a:r>
              <a:rPr lang="en-US" sz="2400" dirty="0" smtClean="0">
                <a:latin typeface="Baskerville"/>
                <a:cs typeface="Baskerville"/>
              </a:rPr>
              <a:t>In het centrum: </a:t>
            </a:r>
            <a:r>
              <a:rPr lang="en-US" sz="2400" dirty="0" err="1" smtClean="0">
                <a:latin typeface="Baskerville"/>
                <a:cs typeface="Baskerville"/>
              </a:rPr>
              <a:t>zwart</a:t>
            </a:r>
            <a:r>
              <a:rPr lang="en-US" sz="2400" dirty="0" smtClean="0">
                <a:latin typeface="Baskerville"/>
                <a:cs typeface="Baskerville"/>
              </a:rPr>
              <a:t> gat van 4.31 </a:t>
            </a:r>
            <a:r>
              <a:rPr lang="en-US" sz="2400" dirty="0" smtClean="0">
                <a:latin typeface="Baskerville"/>
                <a:ea typeface="ＭＳ ゴシック"/>
                <a:cs typeface="Baskerville"/>
                <a:sym typeface="Wingdings"/>
              </a:rPr>
              <a:t>×10</a:t>
            </a:r>
            <a:r>
              <a:rPr lang="en-US" sz="2400" baseline="30000" dirty="0" smtClean="0">
                <a:latin typeface="Baskerville"/>
                <a:ea typeface="ＭＳ ゴシック"/>
                <a:cs typeface="Baskerville"/>
                <a:sym typeface="Wingdings"/>
              </a:rPr>
              <a:t>6</a:t>
            </a:r>
            <a:r>
              <a:rPr lang="en-US" sz="2400" dirty="0" smtClean="0">
                <a:latin typeface="Baskerville"/>
                <a:ea typeface="ＭＳ ゴシック"/>
                <a:cs typeface="Baskerville"/>
                <a:sym typeface="Wingdings"/>
              </a:rPr>
              <a:t> </a:t>
            </a:r>
            <a:r>
              <a:rPr lang="en-US" sz="2400" dirty="0" err="1" smtClean="0">
                <a:latin typeface="Baskerville"/>
                <a:ea typeface="ＭＳ ゴシック"/>
                <a:cs typeface="Baskerville"/>
                <a:sym typeface="Wingdings"/>
              </a:rPr>
              <a:t>zonsmassa’s</a:t>
            </a:r>
            <a:r>
              <a:rPr lang="en-US" sz="2400" dirty="0" smtClean="0">
                <a:latin typeface="Baskerville"/>
                <a:ea typeface="ＭＳ ゴシック"/>
                <a:cs typeface="Baskerville"/>
                <a:sym typeface="Wingdings"/>
              </a:rPr>
              <a:t> (</a:t>
            </a:r>
            <a:r>
              <a:rPr lang="en-US" sz="2400" dirty="0" err="1">
                <a:latin typeface="Baskerville"/>
                <a:cs typeface="Baskerville"/>
              </a:rPr>
              <a:t>SgrA</a:t>
            </a:r>
            <a:r>
              <a:rPr lang="en-US" sz="2400" dirty="0">
                <a:latin typeface="Baskerville"/>
                <a:cs typeface="Baskerville"/>
              </a:rPr>
              <a:t>*</a:t>
            </a:r>
            <a:r>
              <a:rPr lang="en-US" sz="2400" dirty="0" smtClean="0">
                <a:latin typeface="Baskerville"/>
                <a:ea typeface="ＭＳ ゴシック"/>
                <a:cs typeface="Baskerville"/>
                <a:sym typeface="Wingdings"/>
              </a:rPr>
              <a:t>)</a:t>
            </a:r>
            <a:endParaRPr lang="en-US" sz="24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8960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962346"/>
            <a:ext cx="8229600" cy="933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Baskerville"/>
                <a:cs typeface="Baskerville"/>
                <a:hlinkClick r:id="rId3"/>
              </a:rPr>
              <a:t>https://</a:t>
            </a:r>
            <a:r>
              <a:rPr lang="en-US" sz="2400" dirty="0" err="1">
                <a:latin typeface="Baskerville"/>
                <a:cs typeface="Baskerville"/>
                <a:hlinkClick r:id="rId3"/>
              </a:rPr>
              <a:t>www.youtube.com</a:t>
            </a:r>
            <a:r>
              <a:rPr lang="en-US" sz="2400" dirty="0">
                <a:latin typeface="Baskerville"/>
                <a:cs typeface="Baskerville"/>
                <a:hlinkClick r:id="rId3"/>
              </a:rPr>
              <a:t>/</a:t>
            </a:r>
            <a:r>
              <a:rPr lang="en-US" sz="2400" dirty="0" err="1">
                <a:latin typeface="Baskerville"/>
                <a:cs typeface="Baskerville"/>
                <a:hlinkClick r:id="rId3"/>
              </a:rPr>
              <a:t>watch?v</a:t>
            </a:r>
            <a:r>
              <a:rPr lang="en-US" sz="2400" dirty="0">
                <a:latin typeface="Baskerville"/>
                <a:cs typeface="Baskerville"/>
                <a:hlinkClick r:id="rId3"/>
              </a:rPr>
              <a:t>=KeSMC1fRGPI</a:t>
            </a:r>
            <a:endParaRPr lang="en-US" sz="24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36326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lky-way-side-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951"/>
            <a:ext cx="9144000" cy="3511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306528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Structuur</a:t>
            </a:r>
            <a:r>
              <a:rPr lang="en-US" dirty="0" smtClean="0">
                <a:latin typeface="Baskerville"/>
                <a:cs typeface="Baskerville"/>
              </a:rPr>
              <a:t> van de </a:t>
            </a:r>
            <a:r>
              <a:rPr lang="en-US" dirty="0" err="1" smtClean="0">
                <a:latin typeface="Baskerville"/>
                <a:cs typeface="Baskerville"/>
              </a:rPr>
              <a:t>Melkweg</a:t>
            </a:r>
            <a:endParaRPr lang="en-US" dirty="0">
              <a:latin typeface="Baskerville"/>
              <a:cs typeface="Baskerville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5977709"/>
            <a:ext cx="8229600" cy="5204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err="1" smtClean="0">
                <a:latin typeface="Courier New"/>
                <a:cs typeface="Courier New"/>
              </a:rPr>
              <a:t>zijaanzicht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84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457200" y="5977709"/>
            <a:ext cx="8229600" cy="52046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err="1" smtClean="0">
                <a:latin typeface="Courier New"/>
                <a:cs typeface="Courier New"/>
              </a:rPr>
              <a:t>bovenaanzicht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6" name="Picture 5" descr="youAreHe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" y="-1"/>
            <a:ext cx="9146538" cy="57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Aarde-Zon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Systeem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6" name="aardeOmZo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455" y="1276352"/>
            <a:ext cx="5905091" cy="3690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9837" y="5175580"/>
            <a:ext cx="5884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"/>
                <a:cs typeface="Baskerville"/>
              </a:rPr>
              <a:t>De </a:t>
            </a:r>
            <a:r>
              <a:rPr lang="en-US" dirty="0" err="1" smtClean="0">
                <a:latin typeface="Baskerville"/>
                <a:cs typeface="Baskerville"/>
              </a:rPr>
              <a:t>aarde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beschrijft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een</a:t>
            </a:r>
            <a:r>
              <a:rPr lang="en-US" dirty="0" smtClean="0">
                <a:latin typeface="Baskerville"/>
                <a:cs typeface="Baskerville"/>
              </a:rPr>
              <a:t> quasi-</a:t>
            </a:r>
            <a:r>
              <a:rPr lang="en-US" dirty="0" err="1" smtClean="0">
                <a:latin typeface="Baskerville"/>
                <a:cs typeface="Baskerville"/>
              </a:rPr>
              <a:t>cirkelvormige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baan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om</a:t>
            </a:r>
            <a:r>
              <a:rPr lang="en-US" dirty="0" smtClean="0">
                <a:latin typeface="Baskerville"/>
                <a:cs typeface="Baskerville"/>
              </a:rPr>
              <a:t> de </a:t>
            </a:r>
            <a:r>
              <a:rPr lang="en-US" dirty="0" err="1" smtClean="0">
                <a:latin typeface="Baskerville"/>
                <a:cs typeface="Baskerville"/>
              </a:rPr>
              <a:t>zon</a:t>
            </a:r>
            <a:endParaRPr lang="en-US" dirty="0" smtClean="0">
              <a:latin typeface="Baskerville"/>
              <a:cs typeface="Baskervill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err="1" smtClean="0">
                <a:latin typeface="Baskerville"/>
                <a:cs typeface="Baskerville"/>
              </a:rPr>
              <a:t>Omlooptijd</a:t>
            </a:r>
            <a:r>
              <a:rPr lang="en-US" dirty="0" smtClean="0">
                <a:latin typeface="Baskerville"/>
                <a:cs typeface="Baskerville"/>
              </a:rPr>
              <a:t>: 1 </a:t>
            </a:r>
            <a:r>
              <a:rPr lang="en-US" dirty="0" err="1" smtClean="0">
                <a:latin typeface="Baskerville"/>
                <a:cs typeface="Baskerville"/>
              </a:rPr>
              <a:t>jaar</a:t>
            </a:r>
            <a:endParaRPr lang="en-US" dirty="0" smtClean="0">
              <a:latin typeface="Baskerville"/>
              <a:cs typeface="Baskerville"/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err="1" smtClean="0">
                <a:latin typeface="Baskerville"/>
                <a:cs typeface="Baskerville"/>
              </a:rPr>
              <a:t>Straal</a:t>
            </a:r>
            <a:r>
              <a:rPr lang="en-US" dirty="0" smtClean="0">
                <a:latin typeface="Baskerville"/>
                <a:cs typeface="Baskerville"/>
              </a:rPr>
              <a:t>: 1AU = 150 </a:t>
            </a:r>
            <a:r>
              <a:rPr lang="en-US" dirty="0" err="1" smtClean="0">
                <a:latin typeface="Baskerville"/>
                <a:cs typeface="Baskerville"/>
              </a:rPr>
              <a:t>miljoen</a:t>
            </a:r>
            <a:r>
              <a:rPr lang="en-US" dirty="0" smtClean="0">
                <a:latin typeface="Baskerville"/>
                <a:cs typeface="Baskerville"/>
              </a:rPr>
              <a:t> km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askerville"/>
              <a:cs typeface="Baskerville"/>
            </a:endParaRPr>
          </a:p>
          <a:p>
            <a:r>
              <a:rPr lang="en-US" dirty="0" smtClean="0">
                <a:latin typeface="Baskerville"/>
                <a:cs typeface="Baskerville"/>
              </a:rPr>
              <a:t>Hoe </a:t>
            </a:r>
            <a:r>
              <a:rPr lang="en-US" dirty="0" err="1" smtClean="0">
                <a:latin typeface="Baskerville"/>
                <a:cs typeface="Baskerville"/>
              </a:rPr>
              <a:t>snel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beweegt</a:t>
            </a:r>
            <a:r>
              <a:rPr lang="en-US" dirty="0" smtClean="0">
                <a:latin typeface="Baskerville"/>
                <a:cs typeface="Baskerville"/>
              </a:rPr>
              <a:t> de </a:t>
            </a:r>
            <a:r>
              <a:rPr lang="en-US" dirty="0" err="1" smtClean="0">
                <a:latin typeface="Baskerville"/>
                <a:cs typeface="Baskerville"/>
              </a:rPr>
              <a:t>aarde</a:t>
            </a:r>
            <a:r>
              <a:rPr lang="en-US" dirty="0" smtClean="0">
                <a:latin typeface="Baskerville"/>
                <a:cs typeface="Baskerville"/>
              </a:rPr>
              <a:t> in </a:t>
            </a:r>
            <a:r>
              <a:rPr lang="en-US" dirty="0" err="1" smtClean="0">
                <a:latin typeface="Baskerville"/>
                <a:cs typeface="Baskerville"/>
              </a:rPr>
              <a:t>haar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baan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om</a:t>
            </a:r>
            <a:r>
              <a:rPr lang="en-US" dirty="0" smtClean="0">
                <a:latin typeface="Baskerville"/>
                <a:cs typeface="Baskerville"/>
              </a:rPr>
              <a:t> de </a:t>
            </a:r>
            <a:r>
              <a:rPr lang="en-US" dirty="0" err="1" smtClean="0">
                <a:latin typeface="Baskerville"/>
                <a:cs typeface="Baskerville"/>
              </a:rPr>
              <a:t>zon</a:t>
            </a:r>
            <a:r>
              <a:rPr lang="en-US" dirty="0" smtClean="0">
                <a:latin typeface="Baskerville"/>
                <a:cs typeface="Baskerville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283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larSyste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88" y="-44675"/>
            <a:ext cx="9231776" cy="541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askerville"/>
                <a:cs typeface="Baskerville"/>
              </a:rPr>
              <a:t>Ons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Zonnestelsel</a:t>
            </a:r>
            <a:endParaRPr lang="en-US" dirty="0">
              <a:latin typeface="Baskerville"/>
              <a:cs typeface="Baskervil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2418" y="5778000"/>
            <a:ext cx="677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askerville"/>
                <a:cs typeface="Baskerville"/>
              </a:rPr>
              <a:t>Dankzij</a:t>
            </a:r>
            <a:r>
              <a:rPr lang="en-US" dirty="0" smtClean="0">
                <a:latin typeface="Baskerville"/>
                <a:cs typeface="Baskerville"/>
              </a:rPr>
              <a:t> de </a:t>
            </a:r>
            <a:r>
              <a:rPr lang="en-US" dirty="0" err="1" smtClean="0">
                <a:latin typeface="Baskerville"/>
                <a:cs typeface="Baskerville"/>
              </a:rPr>
              <a:t>nauwkeurige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waarnemingen</a:t>
            </a:r>
            <a:r>
              <a:rPr lang="en-US" dirty="0" smtClean="0">
                <a:latin typeface="Baskerville"/>
                <a:cs typeface="Baskerville"/>
              </a:rPr>
              <a:t> van </a:t>
            </a:r>
            <a:r>
              <a:rPr lang="en-US" dirty="0" err="1" smtClean="0">
                <a:latin typeface="Baskerville"/>
                <a:cs typeface="Baskerville"/>
              </a:rPr>
              <a:t>Tycho</a:t>
            </a:r>
            <a:r>
              <a:rPr lang="en-US" dirty="0" smtClean="0">
                <a:latin typeface="Baskerville"/>
                <a:cs typeface="Baskerville"/>
              </a:rPr>
              <a:t> Brahe (1546 – 1601) </a:t>
            </a:r>
            <a:r>
              <a:rPr lang="en-US" dirty="0" err="1" smtClean="0">
                <a:latin typeface="Baskerville"/>
                <a:cs typeface="Baskerville"/>
              </a:rPr>
              <a:t>kon</a:t>
            </a:r>
            <a:r>
              <a:rPr lang="en-US" dirty="0" smtClean="0">
                <a:latin typeface="Baskerville"/>
                <a:cs typeface="Baskerville"/>
              </a:rPr>
              <a:t> Johannes </a:t>
            </a:r>
            <a:r>
              <a:rPr lang="en-US" dirty="0" err="1" smtClean="0">
                <a:latin typeface="Baskerville"/>
                <a:cs typeface="Baskerville"/>
              </a:rPr>
              <a:t>Kepler</a:t>
            </a:r>
            <a:r>
              <a:rPr lang="en-US" dirty="0" smtClean="0">
                <a:latin typeface="Baskerville"/>
                <a:cs typeface="Baskerville"/>
              </a:rPr>
              <a:t> (1571 – 1630) de </a:t>
            </a:r>
            <a:r>
              <a:rPr lang="en-US" dirty="0" err="1" smtClean="0">
                <a:latin typeface="Baskerville"/>
                <a:cs typeface="Baskerville"/>
              </a:rPr>
              <a:t>wetten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formuleren</a:t>
            </a:r>
            <a:r>
              <a:rPr lang="en-US" dirty="0" smtClean="0">
                <a:latin typeface="Baskerville"/>
                <a:cs typeface="Baskerville"/>
              </a:rPr>
              <a:t>, die de </a:t>
            </a:r>
            <a:r>
              <a:rPr lang="en-US" dirty="0" err="1" smtClean="0">
                <a:latin typeface="Baskerville"/>
                <a:cs typeface="Baskerville"/>
              </a:rPr>
              <a:t>bewegingen</a:t>
            </a:r>
            <a:r>
              <a:rPr lang="en-US" dirty="0" smtClean="0">
                <a:latin typeface="Baskerville"/>
                <a:cs typeface="Baskerville"/>
              </a:rPr>
              <a:t> van </a:t>
            </a:r>
            <a:r>
              <a:rPr lang="en-US" dirty="0" err="1" smtClean="0">
                <a:latin typeface="Baskerville"/>
                <a:cs typeface="Baskerville"/>
              </a:rPr>
              <a:t>planeten</a:t>
            </a:r>
            <a:r>
              <a:rPr lang="en-US" dirty="0" smtClean="0">
                <a:latin typeface="Baskerville"/>
                <a:cs typeface="Baskerville"/>
              </a:rPr>
              <a:t> </a:t>
            </a:r>
            <a:r>
              <a:rPr lang="en-US" dirty="0" err="1" smtClean="0">
                <a:latin typeface="Baskerville"/>
                <a:cs typeface="Baskerville"/>
              </a:rPr>
              <a:t>beschrijven</a:t>
            </a:r>
            <a:r>
              <a:rPr lang="en-US" dirty="0" smtClean="0">
                <a:latin typeface="Baskerville"/>
                <a:cs typeface="Baskerville"/>
              </a:rPr>
              <a:t>.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7" name="Picture 6" descr="brah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1676"/>
            <a:ext cx="1296000" cy="1080000"/>
          </a:xfrm>
          <a:prstGeom prst="rect">
            <a:avLst/>
          </a:prstGeom>
        </p:spPr>
      </p:pic>
      <p:pic>
        <p:nvPicPr>
          <p:cNvPr id="8" name="Picture 7" descr="kepl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00" y="5778000"/>
            <a:ext cx="8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/>
                <a:cs typeface="Baskerville"/>
              </a:rPr>
              <a:t>1e Wet van </a:t>
            </a:r>
            <a:r>
              <a:rPr lang="en-US" dirty="0" err="1" smtClean="0">
                <a:latin typeface="Baskerville"/>
                <a:cs typeface="Baskerville"/>
              </a:rPr>
              <a:t>Kepler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6" name="Picture 5" descr="1eWetVanKepl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74" y="1493808"/>
            <a:ext cx="5361702" cy="3600000"/>
          </a:xfrm>
          <a:prstGeom prst="rect">
            <a:avLst/>
          </a:prstGeom>
        </p:spPr>
      </p:pic>
      <p:sp>
        <p:nvSpPr>
          <p:cNvPr id="8" name="Horizontal Scroll 7"/>
          <p:cNvSpPr/>
          <p:nvPr/>
        </p:nvSpPr>
        <p:spPr>
          <a:xfrm>
            <a:off x="467577" y="5430835"/>
            <a:ext cx="8208846" cy="124360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hemellichaam</a:t>
            </a:r>
            <a:r>
              <a:rPr lang="en-US" dirty="0" smtClean="0">
                <a:latin typeface="Lucida Calligraphy"/>
                <a:cs typeface="Lucida Calligraphy"/>
              </a:rPr>
              <a:t> in de </a:t>
            </a:r>
            <a:r>
              <a:rPr lang="en-US" dirty="0" err="1" smtClean="0">
                <a:latin typeface="Lucida Calligraphy"/>
                <a:cs typeface="Lucida Calligraphy"/>
              </a:rPr>
              <a:t>buurt</a:t>
            </a:r>
            <a:r>
              <a:rPr lang="en-US" dirty="0" smtClean="0">
                <a:latin typeface="Lucida Calligraphy"/>
                <a:cs typeface="Lucida Calligraphy"/>
              </a:rPr>
              <a:t> van de </a:t>
            </a:r>
            <a:r>
              <a:rPr lang="en-US" dirty="0" err="1" smtClean="0">
                <a:latin typeface="Lucida Calligraphy"/>
                <a:cs typeface="Lucida Calligraphy"/>
              </a:rPr>
              <a:t>zon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beschrijft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kegelsnede</a:t>
            </a:r>
            <a:r>
              <a:rPr lang="en-US" dirty="0" smtClean="0">
                <a:latin typeface="Lucida Calligraphy"/>
                <a:cs typeface="Lucida Calligraphy"/>
              </a:rPr>
              <a:t> met de </a:t>
            </a:r>
            <a:r>
              <a:rPr lang="en-US" dirty="0" err="1" smtClean="0">
                <a:latin typeface="Lucida Calligraphy"/>
                <a:cs typeface="Lucida Calligraphy"/>
              </a:rPr>
              <a:t>zon</a:t>
            </a:r>
            <a:r>
              <a:rPr lang="en-US" dirty="0" smtClean="0">
                <a:latin typeface="Lucida Calligraphy"/>
                <a:cs typeface="Lucida Calligraphy"/>
              </a:rPr>
              <a:t> in </a:t>
            </a:r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brandpunt</a:t>
            </a:r>
            <a:r>
              <a:rPr lang="en-US" dirty="0" smtClean="0">
                <a:latin typeface="Lucida Calligraphy"/>
                <a:cs typeface="Lucida Calligraphy"/>
              </a:rPr>
              <a:t>.</a:t>
            </a:r>
            <a:endParaRPr lang="en-US" dirty="0">
              <a:latin typeface="Lucida Calligraphy"/>
              <a:cs typeface="Lucida Calligraphy"/>
            </a:endParaRPr>
          </a:p>
        </p:txBody>
      </p:sp>
    </p:spTree>
    <p:extLst>
      <p:ext uri="{BB962C8B-B14F-4D97-AF65-F5344CB8AC3E}">
        <p14:creationId xmlns:p14="http://schemas.microsoft.com/office/powerpoint/2010/main" val="363656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"/>
                <a:cs typeface="Baskerville"/>
              </a:rPr>
              <a:t>2e Wet van </a:t>
            </a:r>
            <a:r>
              <a:rPr lang="en-US" dirty="0" err="1" smtClean="0">
                <a:latin typeface="Baskerville"/>
                <a:cs typeface="Baskerville"/>
              </a:rPr>
              <a:t>Kepler</a:t>
            </a:r>
            <a:endParaRPr lang="en-US" dirty="0">
              <a:latin typeface="Baskerville"/>
              <a:cs typeface="Baskerville"/>
            </a:endParaRPr>
          </a:p>
        </p:txBody>
      </p:sp>
      <p:pic>
        <p:nvPicPr>
          <p:cNvPr id="4" name="Picture 3" descr="2eWetVanKepl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00" y="1494000"/>
            <a:ext cx="5361702" cy="3600000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467577" y="5430835"/>
            <a:ext cx="8208846" cy="124360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ucida Calligraphy"/>
                <a:cs typeface="Lucida Calligraphy"/>
              </a:rPr>
              <a:t>De </a:t>
            </a:r>
            <a:r>
              <a:rPr lang="en-US" dirty="0" err="1" smtClean="0">
                <a:latin typeface="Lucida Calligraphy"/>
                <a:cs typeface="Lucida Calligraphy"/>
              </a:rPr>
              <a:t>voerstraal</a:t>
            </a:r>
            <a:r>
              <a:rPr lang="en-US" dirty="0" smtClean="0">
                <a:latin typeface="Lucida Calligraphy"/>
                <a:cs typeface="Lucida Calligraphy"/>
              </a:rPr>
              <a:t> van de </a:t>
            </a:r>
            <a:r>
              <a:rPr lang="en-US" dirty="0" err="1" smtClean="0">
                <a:latin typeface="Lucida Calligraphy"/>
                <a:cs typeface="Lucida Calligraphy"/>
              </a:rPr>
              <a:t>zon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naar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hemellichaam</a:t>
            </a:r>
            <a:r>
              <a:rPr lang="en-US" dirty="0" smtClean="0">
                <a:latin typeface="Lucida Calligraphy"/>
                <a:cs typeface="Lucida Calligraphy"/>
              </a:rPr>
              <a:t> in </a:t>
            </a:r>
            <a:r>
              <a:rPr lang="en-US" dirty="0" err="1" smtClean="0">
                <a:latin typeface="Lucida Calligraphy"/>
                <a:cs typeface="Lucida Calligraphy"/>
              </a:rPr>
              <a:t>een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baan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om</a:t>
            </a:r>
            <a:r>
              <a:rPr lang="en-US" dirty="0" smtClean="0">
                <a:latin typeface="Lucida Calligraphy"/>
                <a:cs typeface="Lucida Calligraphy"/>
              </a:rPr>
              <a:t> de </a:t>
            </a:r>
            <a:r>
              <a:rPr lang="en-US" dirty="0" err="1" smtClean="0">
                <a:latin typeface="Lucida Calligraphy"/>
                <a:cs typeface="Lucida Calligraphy"/>
              </a:rPr>
              <a:t>zon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doorloopt</a:t>
            </a:r>
            <a:r>
              <a:rPr lang="en-US" dirty="0" smtClean="0">
                <a:latin typeface="Lucida Calligraphy"/>
                <a:cs typeface="Lucida Calligraphy"/>
              </a:rPr>
              <a:t> even </a:t>
            </a:r>
            <a:r>
              <a:rPr lang="en-US" dirty="0" err="1" smtClean="0">
                <a:latin typeface="Lucida Calligraphy"/>
                <a:cs typeface="Lucida Calligraphy"/>
              </a:rPr>
              <a:t>grote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sectoren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af</a:t>
            </a:r>
            <a:r>
              <a:rPr lang="en-US" dirty="0" smtClean="0">
                <a:latin typeface="Lucida Calligraphy"/>
                <a:cs typeface="Lucida Calligraphy"/>
              </a:rPr>
              <a:t> in </a:t>
            </a:r>
            <a:r>
              <a:rPr lang="en-US" dirty="0" err="1" smtClean="0">
                <a:latin typeface="Lucida Calligraphy"/>
                <a:cs typeface="Lucida Calligraphy"/>
              </a:rPr>
              <a:t>gelijke</a:t>
            </a:r>
            <a:r>
              <a:rPr lang="en-US" dirty="0" smtClean="0">
                <a:latin typeface="Lucida Calligraphy"/>
                <a:cs typeface="Lucida Calligraphy"/>
              </a:rPr>
              <a:t> </a:t>
            </a:r>
            <a:r>
              <a:rPr lang="en-US" dirty="0" err="1" smtClean="0">
                <a:latin typeface="Lucida Calligraphy"/>
                <a:cs typeface="Lucida Calligraphy"/>
              </a:rPr>
              <a:t>tijden</a:t>
            </a:r>
            <a:r>
              <a:rPr lang="en-US" dirty="0" smtClean="0">
                <a:latin typeface="Lucida Calligraphy"/>
                <a:cs typeface="Lucida Calligraphy"/>
              </a:rPr>
              <a:t>.</a:t>
            </a:r>
            <a:endParaRPr lang="en-US" dirty="0">
              <a:latin typeface="Lucida Calligraphy"/>
              <a:cs typeface="Lucida Calligraphy"/>
            </a:endParaRPr>
          </a:p>
        </p:txBody>
      </p:sp>
    </p:spTree>
    <p:extLst>
      <p:ext uri="{BB962C8B-B14F-4D97-AF65-F5344CB8AC3E}">
        <p14:creationId xmlns:p14="http://schemas.microsoft.com/office/powerpoint/2010/main" val="286145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plerArea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265" y="1437752"/>
            <a:ext cx="5589470" cy="398249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Baskerville"/>
                <a:cs typeface="Baskerville"/>
              </a:rPr>
              <a:t>2e Wet van Kepler</a:t>
            </a:r>
            <a:endParaRPr lang="en-US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4140613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COrbits2003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2722" y="1239722"/>
            <a:ext cx="4378557" cy="43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4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35987</TotalTime>
  <Words>764</Words>
  <Application>Microsoft Macintosh PowerPoint</Application>
  <PresentationFormat>On-screen Show (4:3)</PresentationFormat>
  <Paragraphs>165</Paragraphs>
  <Slides>19</Slides>
  <Notes>19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 Black </vt:lpstr>
      <vt:lpstr>Equation</vt:lpstr>
      <vt:lpstr>Reis naar het centrum van de Melkweg</vt:lpstr>
      <vt:lpstr>Structuur van de Melkweg</vt:lpstr>
      <vt:lpstr>PowerPoint Presentation</vt:lpstr>
      <vt:lpstr>Aarde-Zon Systeem</vt:lpstr>
      <vt:lpstr>Ons Zonnestelsel</vt:lpstr>
      <vt:lpstr>1e Wet van Kepler</vt:lpstr>
      <vt:lpstr>2e Wet van Kepler</vt:lpstr>
      <vt:lpstr>PowerPoint Presentation</vt:lpstr>
      <vt:lpstr>PowerPoint Presentation</vt:lpstr>
      <vt:lpstr>3e Wet van Kepler</vt:lpstr>
      <vt:lpstr>PowerPoint Presentation</vt:lpstr>
      <vt:lpstr>PowerPoint Presentation</vt:lpstr>
      <vt:lpstr>PowerPoint Presentation</vt:lpstr>
      <vt:lpstr>Waarrond draait S2?</vt:lpstr>
      <vt:lpstr>Inclinatie van de Baan van S2</vt:lpstr>
      <vt:lpstr>Inclinatie van de Baan van S2</vt:lpstr>
      <vt:lpstr>Ons Melkwegstelsel</vt:lpstr>
      <vt:lpstr>Ons Melkwegstelsel</vt:lpstr>
      <vt:lpstr>PowerPoint Presentation</vt:lpstr>
    </vt:vector>
  </TitlesOfParts>
  <Company>Instituut voor Sterrenkunde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Regibo</dc:creator>
  <cp:lastModifiedBy>Sara Regibo</cp:lastModifiedBy>
  <cp:revision>50</cp:revision>
  <dcterms:created xsi:type="dcterms:W3CDTF">2016-09-26T13:32:52Z</dcterms:created>
  <dcterms:modified xsi:type="dcterms:W3CDTF">2016-10-21T13:36:31Z</dcterms:modified>
</cp:coreProperties>
</file>